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1" r:id="rId2"/>
    <p:sldId id="302" r:id="rId3"/>
    <p:sldId id="910" r:id="rId4"/>
    <p:sldId id="1032" r:id="rId5"/>
    <p:sldId id="1036" r:id="rId6"/>
    <p:sldId id="1033" r:id="rId7"/>
    <p:sldId id="1035" r:id="rId8"/>
    <p:sldId id="1034" r:id="rId9"/>
    <p:sldId id="1038" r:id="rId10"/>
    <p:sldId id="1037" r:id="rId11"/>
    <p:sldId id="1039" r:id="rId12"/>
    <p:sldId id="1040" r:id="rId13"/>
    <p:sldId id="1041" r:id="rId14"/>
    <p:sldId id="1042" r:id="rId15"/>
    <p:sldId id="1043" r:id="rId16"/>
    <p:sldId id="1044" r:id="rId17"/>
    <p:sldId id="327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A74A43"/>
    <a:srgbClr val="CBCBCB"/>
    <a:srgbClr val="606060"/>
    <a:srgbClr val="4472C4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7" autoAdjust="0"/>
    <p:restoredTop sz="80319" autoAdjust="0"/>
  </p:normalViewPr>
  <p:slideViewPr>
    <p:cSldViewPr snapToGrid="0">
      <p:cViewPr varScale="1">
        <p:scale>
          <a:sx n="132" d="100"/>
          <a:sy n="132" d="100"/>
        </p:scale>
        <p:origin x="190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0CB8E-EBC9-4A6D-AC0A-C10D98A6ADD4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52FE1F-EC43-45D8-9786-901660429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182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52FE1F-EC43-45D8-9786-9016604291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167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478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8387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424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2028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3113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1636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82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46.2/278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52FE1F-EC43-45D8-9786-90166042918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796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52FE1F-EC43-45D8-9786-90166042918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865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dirty="0"/>
              <a:t>The typical approach to micro-architectural design of accelerators is to find a representative workload, extract characteristics, and tailor the micro-architecture to that workload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19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dirty="0"/>
              <a:t>The typical approach to micro-architectural design of accelerators is to find a representative workload, extract characteristics, and tailor the micro-architecture to that workload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637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dirty="0"/>
              <a:t>The typical approach to micro-architectural design of accelerators is to find a representative workload, extract characteristics, and tailor the micro-architecture to that workload</a:t>
            </a:r>
          </a:p>
          <a:p>
            <a:endParaRPr kumimoji="1" lang="en" altLang="en-US" dirty="0"/>
          </a:p>
          <a:p>
            <a:endParaRPr kumimoji="1" lang="en" altLang="en-US" dirty="0"/>
          </a:p>
          <a:p>
            <a:r>
              <a:rPr kumimoji="1" lang="en" altLang="en-US" dirty="0"/>
              <a:t>400 M</a:t>
            </a:r>
            <a:r>
              <a:rPr kumimoji="1" lang="en-US" altLang="en-US" dirty="0"/>
              <a:t>b</a:t>
            </a:r>
            <a:r>
              <a:rPr kumimoji="1" lang="en" altLang="en-US" dirty="0"/>
              <a:t>yte/s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59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dirty="0"/>
              <a:t>The typical approach to micro-architectural design of accelerators is to find a representative workload, extract characteristics, and tailor the micro-architecture to that workload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341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dirty="0"/>
              <a:t>The typical approach to micro-architectural design of accelerators is to find a representative workload, extract characteristics, and tailor the micro-architecture to that workload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5014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8817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AFB23-5265-43EF-A938-AB0259B48AD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197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F66A10-3428-4C4D-84DF-1C4582E3C1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8AB775E-2800-417A-927D-3F7112E759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7245A4-E923-411B-96AF-4DD2894C6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1EF30A-E8BF-4C9C-A616-F11FE35BC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503341-C2AE-4C6C-88B4-2570AD61E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364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01748-45AC-4DE8-9243-12C412263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9B2AB7-4961-4C89-84F4-2C83129BF8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AE221-F902-4544-842C-6F6CD4EF2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2D560B-96EB-4D00-9D2B-DA7E2D9A6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C118CF-B5A8-4808-BFA5-1A8A3D1B7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816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F5386A0-5D4B-4145-84C8-7FE468B144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B4AD8E-6E0F-4AE6-8AB1-3705D4F01B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381988-A5BC-4B6F-A415-99EFAE184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ACFFD5-5939-4B54-8B16-344525432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96A97B-5EEB-4A6E-B003-B08BCD14A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7826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16613503-87FD-48CD-9EF5-864F41CFF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753" y="144016"/>
            <a:ext cx="9945715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  <a:latin typeface="+mj-lt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3D932686-85EC-4DD5-A99F-E3111D57821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Char char="n"/>
              <a:defRPr sz="2000" b="0">
                <a:latin typeface="+mj-lt"/>
                <a:ea typeface="나눔스퀘어 Bold" panose="020B0600000101010101" pitchFamily="50" charset="-127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>
                <a:latin typeface="+mj-lt"/>
                <a:ea typeface="나눔스퀘어 Bold" panose="020B0600000101010101" pitchFamily="50" charset="-127"/>
              </a:defRPr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>
                <a:latin typeface="+mj-lt"/>
                <a:ea typeface="나눔스퀘어 Bold" panose="020B0600000101010101" pitchFamily="50" charset="-127"/>
              </a:defRPr>
            </a:lvl3pPr>
            <a:lvl4pPr marL="809625" indent="-180975">
              <a:spcAft>
                <a:spcPts val="300"/>
              </a:spcAft>
              <a:buSzPct val="96000"/>
              <a:defRPr sz="1400">
                <a:latin typeface="+mj-lt"/>
                <a:ea typeface="나눔스퀘어 Bold" panose="020B0600000101010101" pitchFamily="50" charset="-127"/>
              </a:defRPr>
            </a:lvl4pPr>
            <a:lvl5pPr marL="990600" indent="-180975">
              <a:defRPr sz="1400">
                <a:latin typeface="+mj-lt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6C2A20E-760D-417A-B8FB-504514E41799}"/>
              </a:ext>
            </a:extLst>
          </p:cNvPr>
          <p:cNvSpPr/>
          <p:nvPr userDrawn="1"/>
        </p:nvSpPr>
        <p:spPr>
          <a:xfrm>
            <a:off x="0" y="144016"/>
            <a:ext cx="258299" cy="548680"/>
          </a:xfrm>
          <a:prstGeom prst="rect">
            <a:avLst/>
          </a:prstGeom>
          <a:solidFill>
            <a:srgbClr val="A0A6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800">
              <a:latin typeface="+mj-lt"/>
            </a:endParaRPr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9006D37A-3A77-4999-8E7B-8F451C54E7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53142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13B4568E-EE61-41E1-B93B-C89C07255CA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5236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C985A6-4EF8-4CD3-8170-6B6FC521E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F24600-1364-4FE7-8A5F-F577135E7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CBA1F1-F233-47AD-B969-AE3B7C685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880C0C-D22C-4296-9957-D0DA39542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A1FFD4-21E3-4D7A-8FDB-D7135331B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858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19E02-5BBB-4094-BE85-7CF8560E5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000A48-BDBC-405B-B0F8-AE1EE792F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5AA1A6-FBED-48D8-87DE-2F5484EF6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094BB2-1B53-4EAD-A1E2-A9C3B7E7C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FE523C-EB2B-4053-BE6C-B5617A1C5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7859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90EA18-BE4D-4A88-A99D-C6EDE1DE9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2BCDF1-8616-41B6-9F6E-0E84A65C2D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4C1F6A-01A8-45CC-9C86-0B04D62282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FCE6C4-19F7-4523-9AC1-52265A253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5B589A-3449-4483-BF18-8115B1A0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C24C5A-BE98-4D68-99E6-75DF11431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811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D47557-8F26-4046-8EEE-37679A2DB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5448CA-AF7D-48DF-B14B-4E1D582C4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C6BDBE-E0B7-435A-A5E8-A01D9E15FB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EB1EBA7-2BC7-4E2C-B282-45D0C68C7A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DB3158-0FBD-46B3-91C0-F438A9ADD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2CD906E-69E3-4D2B-9DA5-63DD0A821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92A5175-1085-4F0A-B76E-CB000FA51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8E4E370-6D3C-4DF8-938E-B16285D95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228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2400C5-E9CC-4584-978D-5E45905A6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F1B2E8-2184-4F3A-A219-6B5BC2538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C0E849-F4C1-410F-B44C-18EAF0B57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1384AAF-FD2D-49BC-8F22-8FFB78472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134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B346A7B-24C0-4E64-ABC0-FBFBD0695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AC294B7-E719-42E9-8CD8-07DC1290A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C6F96F-EBDA-4ED6-AF7B-59D0B3F43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004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3C054-B16E-4E96-BB78-9EB012F7A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6F933F-A3B9-41FC-ADA5-D140206E7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8350108-077D-46C1-B778-EA42B197D9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BE9F91-80F8-4B10-8FCD-2AE531DE8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1A868B-5657-4845-83CA-CA939C2BB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64C6E4-9415-496B-86F3-9534256D8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269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CB1A09-19AC-459B-A4DE-3269F9274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BB7614-5D42-44CB-A504-043FE5EAD6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FBD554-95EC-4E8F-96F6-00A6467622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4BFD69-1292-49B9-819B-4A18C6E03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553A19-5D2D-4DB4-B682-EA07179EA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DD1599-D690-4C8A-BD4F-A763C8809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770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49921F6-F58F-4D48-9E09-9062ACCB0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DCE082-731B-4533-B489-EF26FFF07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DCD4B7-ED26-4ADA-ADB0-650C32EB0F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48D39-2F85-4570-AE95-78AA47C4C283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156E71-2F0D-4494-8A08-3F71CD3E7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35034F-44C2-428F-AE33-16C8B1E945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99251-1261-4F6C-ABF6-21C2A6B7F6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796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0F9ADCDD-23A6-B542-9473-BD219D404A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27"/>
          <a:stretch/>
        </p:blipFill>
        <p:spPr bwMode="auto">
          <a:xfrm>
            <a:off x="10961808" y="0"/>
            <a:ext cx="1230191" cy="1019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AD617A9-8A1A-4643-94D9-DC71CD3797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931" y="868362"/>
            <a:ext cx="11940138" cy="2387600"/>
          </a:xfrm>
        </p:spPr>
        <p:txBody>
          <a:bodyPr>
            <a:noAutofit/>
          </a:bodyPr>
          <a:lstStyle/>
          <a:p>
            <a:r>
              <a:rPr lang="en-US" altLang="ko-KR" b="1" dirty="0">
                <a:latin typeface="Arial" panose="020B0604020202020204" pitchFamily="34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Integrating NVIDIA Deep Learning Accelerator (NVDLA) with RISC-V SoC on FireSim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D864F8C-B170-499A-8AF0-418222F714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1999" cy="2697162"/>
          </a:xfrm>
        </p:spPr>
        <p:txBody>
          <a:bodyPr>
            <a:normAutofit/>
          </a:bodyPr>
          <a:lstStyle/>
          <a:p>
            <a:r>
              <a:rPr lang="en" altLang="ko-Kore-KR" sz="2800" dirty="0">
                <a:latin typeface="Arial" panose="020B0604020202020204" pitchFamily="34" charset="0"/>
                <a:cs typeface="Arial" panose="020B0604020202020204" pitchFamily="34" charset="0"/>
              </a:rPr>
              <a:t>Farzad </a:t>
            </a:r>
            <a:r>
              <a:rPr lang="en" altLang="ko-Kore-KR" sz="2800" dirty="0" err="1">
                <a:latin typeface="Arial" panose="020B0604020202020204" pitchFamily="34" charset="0"/>
                <a:cs typeface="Arial" panose="020B0604020202020204" pitchFamily="34" charset="0"/>
              </a:rPr>
              <a:t>farshchi</a:t>
            </a:r>
            <a:r>
              <a:rPr lang="en" altLang="ko-Kore-KR" sz="2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" altLang="ko-Kore-KR" sz="2800" dirty="0" err="1">
                <a:latin typeface="Arial" panose="020B0604020202020204" pitchFamily="34" charset="0"/>
                <a:cs typeface="Arial" panose="020B0604020202020204" pitchFamily="34" charset="0"/>
              </a:rPr>
              <a:t>Qijing</a:t>
            </a:r>
            <a:r>
              <a:rPr lang="en" altLang="ko-Kore-KR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altLang="ko-Kore-KR" sz="2800" dirty="0" err="1">
                <a:latin typeface="Arial" panose="020B0604020202020204" pitchFamily="34" charset="0"/>
                <a:cs typeface="Arial" panose="020B0604020202020204" pitchFamily="34" charset="0"/>
              </a:rPr>
              <a:t>huang</a:t>
            </a:r>
            <a:r>
              <a:rPr lang="en" altLang="ko-Kore-KR" sz="28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" altLang="ko-Kore-KR" sz="2800" dirty="0" err="1">
                <a:latin typeface="Arial" panose="020B0604020202020204" pitchFamily="34" charset="0"/>
                <a:cs typeface="Arial" panose="020B0604020202020204" pitchFamily="34" charset="0"/>
              </a:rPr>
              <a:t>Heechul</a:t>
            </a:r>
            <a:r>
              <a:rPr lang="en" altLang="ko-Kore-KR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altLang="ko-Kore-KR" sz="2800" dirty="0" err="1">
                <a:latin typeface="Arial" panose="020B0604020202020204" pitchFamily="34" charset="0"/>
                <a:cs typeface="Arial" panose="020B0604020202020204" pitchFamily="34" charset="0"/>
              </a:rPr>
              <a:t>yun</a:t>
            </a:r>
            <a:endParaRPr lang="en-US" altLang="ko-KR" sz="2600" dirty="0">
              <a:latin typeface="Arial" panose="020B0604020202020204" pitchFamily="34" charset="0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r>
              <a:rPr lang="en" altLang="ko-Kore-KR" dirty="0">
                <a:latin typeface="Arial" panose="020B0604020202020204" pitchFamily="34" charset="0"/>
                <a:cs typeface="Arial" panose="020B0604020202020204" pitchFamily="34" charset="0"/>
              </a:rPr>
              <a:t>Energy Efficient Machine Learning and Cognitive Computing (EMC2), 2019</a:t>
            </a:r>
          </a:p>
          <a:p>
            <a:endParaRPr lang="en-US" altLang="ko-KR" sz="2000" b="1" dirty="0">
              <a:latin typeface="Arial" panose="020B0604020202020204" pitchFamily="34" charset="0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r>
              <a:rPr lang="en-US" altLang="ko-KR" sz="2000" b="1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Presenter: Constant (Sang-Soo) Park</a:t>
            </a:r>
          </a:p>
          <a:p>
            <a:r>
              <a:rPr lang="en-US" altLang="ko-KR" sz="2000" b="1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http://esoc.hanyang.ac.kr/people/sangsoo_park/index.html</a:t>
            </a:r>
          </a:p>
          <a:p>
            <a:r>
              <a:rPr lang="en-US" altLang="ko-KR" sz="2000" b="1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September 23, 2020</a:t>
            </a:r>
          </a:p>
          <a:p>
            <a:endParaRPr lang="ko-KR" altLang="en-US" sz="2000" b="1" dirty="0">
              <a:latin typeface="Arial" panose="020B0604020202020204" pitchFamily="34" charset="0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A5C9BA5-09F8-4AB8-B47A-05EB069C0C9E}"/>
              </a:ext>
            </a:extLst>
          </p:cNvPr>
          <p:cNvCxnSpPr>
            <a:cxnSpLocks/>
          </p:cNvCxnSpPr>
          <p:nvPr/>
        </p:nvCxnSpPr>
        <p:spPr>
          <a:xfrm flipV="1">
            <a:off x="933651" y="3398453"/>
            <a:ext cx="10583511" cy="61093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CECFB6B2-95B1-4B56-AA63-F973B00FF72F}"/>
              </a:ext>
            </a:extLst>
          </p:cNvPr>
          <p:cNvGrpSpPr/>
          <p:nvPr/>
        </p:nvGrpSpPr>
        <p:grpSpPr>
          <a:xfrm>
            <a:off x="3524226" y="6275509"/>
            <a:ext cx="5402360" cy="369767"/>
            <a:chOff x="4051055" y="6114534"/>
            <a:chExt cx="5402360" cy="369767"/>
          </a:xfrm>
        </p:grpSpPr>
        <p:pic>
          <p:nvPicPr>
            <p:cNvPr id="6" name="그림 5" descr="장치이(가) 표시된 사진&#10;&#10;자동 생성된 설명">
              <a:extLst>
                <a:ext uri="{FF2B5EF4-FFF2-40B4-BE49-F238E27FC236}">
                  <a16:creationId xmlns:a16="http://schemas.microsoft.com/office/drawing/2014/main" id="{4CEE5E83-D4F5-416D-B4BD-FCF55A08B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312023B-92E2-4A73-8917-DBF8CBAF4FC9}"/>
                </a:ext>
              </a:extLst>
            </p:cNvPr>
            <p:cNvSpPr/>
            <p:nvPr/>
          </p:nvSpPr>
          <p:spPr>
            <a:xfrm>
              <a:off x="4412355" y="6114534"/>
              <a:ext cx="50410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7365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FireSim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10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FPGA-accelerated cycle-accurate HW simulation in cloud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Running HW design at near-FPGA-prototype speeds on cloud FPGAs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Obtaining cycle-accurate performance results (10~100s of MHz frequency)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Rate for on-demand access ($1.65 per hour)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3BF1220-382F-4C9F-8723-4DB0ABFDEE6B}"/>
              </a:ext>
            </a:extLst>
          </p:cNvPr>
          <p:cNvGrpSpPr/>
          <p:nvPr/>
        </p:nvGrpSpPr>
        <p:grpSpPr>
          <a:xfrm>
            <a:off x="653766" y="2758526"/>
            <a:ext cx="10465921" cy="3763264"/>
            <a:chOff x="692267" y="2522707"/>
            <a:chExt cx="10465921" cy="3763264"/>
          </a:xfrm>
        </p:grpSpPr>
        <p:pic>
          <p:nvPicPr>
            <p:cNvPr id="3074" name="Picture 2" descr="FireSim: FPGA-Accelerated Cycle-Exact Scale-Out System Simulation in the  Public Cloud">
              <a:extLst>
                <a:ext uri="{FF2B5EF4-FFF2-40B4-BE49-F238E27FC236}">
                  <a16:creationId xmlns:a16="http://schemas.microsoft.com/office/drawing/2014/main" id="{4A09D9E7-9B0B-49AE-A6F5-4BF6706493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1700" y="2522707"/>
              <a:ext cx="4566488" cy="37095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2EF573FA-C854-494F-901F-3E5811E45D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5541"/>
            <a:stretch/>
          </p:blipFill>
          <p:spPr>
            <a:xfrm>
              <a:off x="692267" y="2576451"/>
              <a:ext cx="5389296" cy="3709520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E39FF19-6825-455F-8280-810A8F4F5240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9" name="그림 18" descr="장치이(가) 표시된 사진&#10;&#10;자동 생성된 설명">
              <a:extLst>
                <a:ext uri="{FF2B5EF4-FFF2-40B4-BE49-F238E27FC236}">
                  <a16:creationId xmlns:a16="http://schemas.microsoft.com/office/drawing/2014/main" id="{DF304B3A-6B10-4976-A609-241965331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02BC240-B928-430A-AB4F-124A6673A995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51198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Key contribution: NVDLA integration</a:t>
            </a: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11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1800" b="1" dirty="0">
                <a:latin typeface="Arial" panose="020B0604020202020204" pitchFamily="34" charset="0"/>
                <a:cs typeface="Arial" panose="020B0604020202020204" pitchFamily="34" charset="0"/>
              </a:rPr>
              <a:t>NVIDIA DLA (NVDLA)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Buffer (feature map, weight), Core (MAC units), Post-processing (activation, pooling)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AMBA</a:t>
            </a:r>
            <a:r>
              <a:rPr lang="en-US" altLang="ko-KR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 based design, Control signal (CSB), Data signal (DBB)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NVDLA integration</a:t>
            </a:r>
          </a:p>
          <a:p>
            <a:pPr lvl="1"/>
            <a:r>
              <a:rPr lang="en-US" altLang="ko-KR" sz="1800" dirty="0" err="1">
                <a:latin typeface="Arial" panose="020B0604020202020204" pitchFamily="34" charset="0"/>
                <a:cs typeface="Arial" panose="020B0604020202020204" pitchFamily="34" charset="0"/>
              </a:rPr>
              <a:t>TileLink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 based bus protocol, Bride connection (Peripheral, Front)</a:t>
            </a:r>
          </a:p>
          <a:p>
            <a:pPr lvl="1"/>
            <a:r>
              <a:rPr lang="en-US" altLang="ko-KR" sz="1800" b="1" dirty="0">
                <a:latin typeface="Arial" panose="020B0604020202020204" pitchFamily="34" charset="0"/>
                <a:cs typeface="Arial" panose="020B0604020202020204" pitchFamily="34" charset="0"/>
              </a:rPr>
              <a:t>Configurable LLC and Memory Model (# of sets, ways, and block size)</a:t>
            </a: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E39FF19-6825-455F-8280-810A8F4F5240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9" name="그림 18" descr="장치이(가) 표시된 사진&#10;&#10;자동 생성된 설명">
              <a:extLst>
                <a:ext uri="{FF2B5EF4-FFF2-40B4-BE49-F238E27FC236}">
                  <a16:creationId xmlns:a16="http://schemas.microsoft.com/office/drawing/2014/main" id="{DF304B3A-6B10-4976-A609-241965331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02BC240-B928-430A-AB4F-124A6673A995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EF98CA90-C0F1-4633-99FD-72A44C9900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216" r="2756" b="3761"/>
          <a:stretch/>
        </p:blipFill>
        <p:spPr>
          <a:xfrm>
            <a:off x="1569783" y="3753036"/>
            <a:ext cx="4344942" cy="2582348"/>
          </a:xfrm>
          <a:prstGeom prst="rect">
            <a:avLst/>
          </a:prstGeom>
        </p:spPr>
      </p:pic>
      <p:pic>
        <p:nvPicPr>
          <p:cNvPr id="5122" name="Picture 2" descr="GitHub - CSL-KU/firesim-nvdla: FireSim-NVDLA: NVIDIA Deep Learning  Accelerator (NVDLA) Integrated with RISC-V Rocket Chip SoC Running on the  Amazon FPGA Cloud">
            <a:extLst>
              <a:ext uri="{FF2B5EF4-FFF2-40B4-BE49-F238E27FC236}">
                <a16:creationId xmlns:a16="http://schemas.microsoft.com/office/drawing/2014/main" id="{990CE4B9-C0A8-4733-A2FA-3E552FA4E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227" y="3429000"/>
            <a:ext cx="3103895" cy="3398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DD5EECA-47AA-4C9B-9575-A25B9E13A6A3}"/>
              </a:ext>
            </a:extLst>
          </p:cNvPr>
          <p:cNvSpPr/>
          <p:nvPr/>
        </p:nvSpPr>
        <p:spPr>
          <a:xfrm>
            <a:off x="8055588" y="5996516"/>
            <a:ext cx="1221762" cy="230358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891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Performance Analysis #1</a:t>
            </a: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12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Experiment Environment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Benchmark: YOLO v3 object detection algorithm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66 billions operation to process 416 by 416 frame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Be operated at lower frequency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NVDLA block is clocked at the same frequency with the processor (FPGA)</a:t>
            </a:r>
          </a:p>
          <a:p>
            <a:pPr lvl="1"/>
            <a:r>
              <a:rPr lang="en-US" altLang="ko-KR" sz="1800" b="1" dirty="0">
                <a:latin typeface="Arial" panose="020B0604020202020204" pitchFamily="34" charset="0"/>
                <a:cs typeface="Arial" panose="020B0604020202020204" pitchFamily="34" charset="0"/>
              </a:rPr>
              <a:t>Baseline config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Quad-core Rocket Core, 3.2GHz with 2048 INT8 MACs (FP &lt;-&gt; INT8)</a:t>
            </a: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E39FF19-6825-455F-8280-810A8F4F5240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9" name="그림 18" descr="장치이(가) 표시된 사진&#10;&#10;자동 생성된 설명">
              <a:extLst>
                <a:ext uri="{FF2B5EF4-FFF2-40B4-BE49-F238E27FC236}">
                  <a16:creationId xmlns:a16="http://schemas.microsoft.com/office/drawing/2014/main" id="{DF304B3A-6B10-4976-A609-241965331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02BC240-B928-430A-AB4F-124A6673A995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815F718E-9370-40A5-B29C-47F11E676E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0440" y="3949886"/>
            <a:ext cx="7622588" cy="215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392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Performance Analysis #2</a:t>
            </a: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13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Performance comparison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Baseline performance of NVDLA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67ms on NVDLA + 66ms on processor (multithreaded with OpenMP)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Layers not supported by NVDLA are running on processor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Titan consumes more power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Titan </a:t>
            </a:r>
            <a:r>
              <a:rPr lang="en-US" altLang="ko-KR" sz="1800" dirty="0" err="1">
                <a:latin typeface="Arial" panose="020B0604020202020204" pitchFamily="34" charset="0"/>
                <a:cs typeface="Arial" panose="020B0604020202020204" pitchFamily="34" charset="0"/>
              </a:rPr>
              <a:t>Xp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: 250W (TDP), 471mm</a:t>
            </a:r>
            <a:r>
              <a:rPr lang="en-US" altLang="ko-KR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 in 16nm technology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NVDLA: 766mW, 3.3mm</a:t>
            </a:r>
            <a:r>
              <a:rPr lang="en-US" altLang="ko-KR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 in same technology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E39FF19-6825-455F-8280-810A8F4F5240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9" name="그림 18" descr="장치이(가) 표시된 사진&#10;&#10;자동 생성된 설명">
              <a:extLst>
                <a:ext uri="{FF2B5EF4-FFF2-40B4-BE49-F238E27FC236}">
                  <a16:creationId xmlns:a16="http://schemas.microsoft.com/office/drawing/2014/main" id="{DF304B3A-6B10-4976-A609-241965331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02BC240-B928-430A-AB4F-124A6673A995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594FED6F-63C5-44AA-916D-E606A3DDD9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7828" y="3944109"/>
            <a:ext cx="4311343" cy="290875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2FB00BA-F0E2-4449-B6BE-8F7031EBBF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863" y="4242803"/>
            <a:ext cx="6499451" cy="183987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6764A50-8AF3-466C-ADF8-8380AC4F71EB}"/>
              </a:ext>
            </a:extLst>
          </p:cNvPr>
          <p:cNvSpPr txBox="1"/>
          <p:nvPr/>
        </p:nvSpPr>
        <p:spPr>
          <a:xfrm rot="16200000">
            <a:off x="9650149" y="5367777"/>
            <a:ext cx="6449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24C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901B73-7F8B-491A-9A82-2CB76BBAE150}"/>
              </a:ext>
            </a:extLst>
          </p:cNvPr>
          <p:cNvSpPr txBox="1"/>
          <p:nvPr/>
        </p:nvSpPr>
        <p:spPr>
          <a:xfrm rot="16200000">
            <a:off x="10326285" y="5050884"/>
            <a:ext cx="8845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3840C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08EFBB-A74F-44FA-9FCA-ED173B407BAD}"/>
              </a:ext>
            </a:extLst>
          </p:cNvPr>
          <p:cNvSpPr txBox="1"/>
          <p:nvPr/>
        </p:nvSpPr>
        <p:spPr>
          <a:xfrm rot="16200000">
            <a:off x="7929884" y="5599239"/>
            <a:ext cx="8845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C96F0A9B-C2EF-4B79-A752-08B0745E8152}"/>
              </a:ext>
            </a:extLst>
          </p:cNvPr>
          <p:cNvCxnSpPr>
            <a:cxnSpLocks/>
          </p:cNvCxnSpPr>
          <p:nvPr/>
        </p:nvCxnSpPr>
        <p:spPr>
          <a:xfrm>
            <a:off x="8676217" y="4692650"/>
            <a:ext cx="0" cy="852631"/>
          </a:xfrm>
          <a:prstGeom prst="straightConnector1">
            <a:avLst/>
          </a:prstGeom>
          <a:ln w="28575"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26E29755-038E-4161-93ED-A0C47C49D51A}"/>
              </a:ext>
            </a:extLst>
          </p:cNvPr>
          <p:cNvCxnSpPr>
            <a:cxnSpLocks/>
          </p:cNvCxnSpPr>
          <p:nvPr/>
        </p:nvCxnSpPr>
        <p:spPr>
          <a:xfrm>
            <a:off x="10375901" y="4440767"/>
            <a:ext cx="0" cy="1100280"/>
          </a:xfrm>
          <a:prstGeom prst="straightConnector1">
            <a:avLst/>
          </a:prstGeom>
          <a:ln w="28575"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9FEBEF5-F3DD-4191-BDF1-622C7321FC2B}"/>
              </a:ext>
            </a:extLst>
          </p:cNvPr>
          <p:cNvCxnSpPr>
            <a:cxnSpLocks/>
          </p:cNvCxnSpPr>
          <p:nvPr/>
        </p:nvCxnSpPr>
        <p:spPr>
          <a:xfrm>
            <a:off x="8128000" y="5541047"/>
            <a:ext cx="2959100" cy="8468"/>
          </a:xfrm>
          <a:prstGeom prst="line">
            <a:avLst/>
          </a:prstGeom>
          <a:ln w="1905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F6FD3CE-9C8B-451E-9577-EF60A254A678}"/>
              </a:ext>
            </a:extLst>
          </p:cNvPr>
          <p:cNvCxnSpPr>
            <a:cxnSpLocks/>
          </p:cNvCxnSpPr>
          <p:nvPr/>
        </p:nvCxnSpPr>
        <p:spPr>
          <a:xfrm>
            <a:off x="8620125" y="4684182"/>
            <a:ext cx="1009650" cy="4234"/>
          </a:xfrm>
          <a:prstGeom prst="line">
            <a:avLst/>
          </a:prstGeom>
          <a:ln w="1905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4AA70553-3A6C-445D-AB86-C60C5D56494A}"/>
              </a:ext>
            </a:extLst>
          </p:cNvPr>
          <p:cNvCxnSpPr>
            <a:cxnSpLocks/>
          </p:cNvCxnSpPr>
          <p:nvPr/>
        </p:nvCxnSpPr>
        <p:spPr>
          <a:xfrm>
            <a:off x="10236200" y="4436533"/>
            <a:ext cx="828675" cy="2043"/>
          </a:xfrm>
          <a:prstGeom prst="line">
            <a:avLst/>
          </a:prstGeom>
          <a:ln w="1905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408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64BDA6E-623F-40DB-AE60-BA74FB47B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8071" y="3508803"/>
            <a:ext cx="5704254" cy="330457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Performance Analysis #3</a:t>
            </a: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14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Effect of Last-level Cache on Performance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Sharing LLC can be good alternative to scratchpad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Chip area saved, less programming effort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Varying LLC size and measuring NVDLA speedup 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Also, size of cache block (32B, 64B, and 128B)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NVDLA is not very sensitive to LLC size</a:t>
            </a:r>
          </a:p>
          <a:p>
            <a:pPr lvl="2"/>
            <a:r>
              <a:rPr lang="en-US" altLang="ko-KR" sz="1800" b="1" dirty="0">
                <a:latin typeface="Arial" panose="020B0604020202020204" pitchFamily="34" charset="0"/>
                <a:cs typeface="Arial" panose="020B0604020202020204" pitchFamily="34" charset="0"/>
              </a:rPr>
              <a:t>Temporal locality 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in NVDLA memory accesses pattern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Target&gt;Minimum burst length (32B), reducing latency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Hardware prefetching improving NVDLA performance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Benefit of sharing LLC capturing spatial locality</a:t>
            </a: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E39FF19-6825-455F-8280-810A8F4F5240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9" name="그림 18" descr="장치이(가) 표시된 사진&#10;&#10;자동 생성된 설명">
              <a:extLst>
                <a:ext uri="{FF2B5EF4-FFF2-40B4-BE49-F238E27FC236}">
                  <a16:creationId xmlns:a16="http://schemas.microsoft.com/office/drawing/2014/main" id="{DF304B3A-6B10-4976-A609-241965331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02BC240-B928-430A-AB4F-124A6673A995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6764A50-8AF3-466C-ADF8-8380AC4F71EB}"/>
              </a:ext>
            </a:extLst>
          </p:cNvPr>
          <p:cNvSpPr txBox="1"/>
          <p:nvPr/>
        </p:nvSpPr>
        <p:spPr>
          <a:xfrm rot="16200000">
            <a:off x="9650149" y="5367777"/>
            <a:ext cx="6449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24C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901B73-7F8B-491A-9A82-2CB76BBAE150}"/>
              </a:ext>
            </a:extLst>
          </p:cNvPr>
          <p:cNvSpPr txBox="1"/>
          <p:nvPr/>
        </p:nvSpPr>
        <p:spPr>
          <a:xfrm rot="16200000">
            <a:off x="10326285" y="5050884"/>
            <a:ext cx="8845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3840C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08EFBB-A74F-44FA-9FCA-ED173B407BAD}"/>
              </a:ext>
            </a:extLst>
          </p:cNvPr>
          <p:cNvSpPr txBox="1"/>
          <p:nvPr/>
        </p:nvSpPr>
        <p:spPr>
          <a:xfrm rot="16200000">
            <a:off x="7929884" y="5599239"/>
            <a:ext cx="8845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013631-6802-426B-8186-1327A96C7746}"/>
              </a:ext>
            </a:extLst>
          </p:cNvPr>
          <p:cNvSpPr txBox="1"/>
          <p:nvPr/>
        </p:nvSpPr>
        <p:spPr>
          <a:xfrm>
            <a:off x="11127940" y="3802189"/>
            <a:ext cx="8845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1.59x</a:t>
            </a:r>
            <a:endParaRPr lang="ko-KR" altLang="en-US" sz="1400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D071CF6-977C-418D-8899-6AFBCCA2C757}"/>
              </a:ext>
            </a:extLst>
          </p:cNvPr>
          <p:cNvSpPr/>
          <p:nvPr/>
        </p:nvSpPr>
        <p:spPr>
          <a:xfrm>
            <a:off x="11420988" y="4093541"/>
            <a:ext cx="248874" cy="248874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358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Performance Analysis #4</a:t>
            </a: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15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Effect of Shared Memory Interference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NVDLA and CPU are sharing memory system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Interference with one another when accessing the memory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Unpredictable latency in execution of tasks running on NVDLA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Bandwidth Write (</a:t>
            </a:r>
            <a:r>
              <a:rPr lang="en-US" altLang="ko-KR" sz="1800" dirty="0" err="1">
                <a:latin typeface="Arial" panose="020B0604020202020204" pitchFamily="34" charset="0"/>
                <a:cs typeface="Arial" panose="020B0604020202020204" pitchFamily="34" charset="0"/>
              </a:rPr>
              <a:t>BwWrite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) benchmark to study interference caused by processor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Co-schedule </a:t>
            </a:r>
            <a:r>
              <a:rPr lang="en-US" altLang="ko-KR" sz="1800" dirty="0" err="1">
                <a:latin typeface="Arial" panose="020B0604020202020204" pitchFamily="34" charset="0"/>
                <a:cs typeface="Arial" panose="020B0604020202020204" pitchFamily="34" charset="0"/>
              </a:rPr>
              <a:t>BwWrite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 with YOLO v3 running on NVDLA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L1 cache (No slowdown)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Own private data cache and WSS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LLC and DRAM: 2.5x for co-runners</a:t>
            </a: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E39FF19-6825-455F-8280-810A8F4F5240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9" name="그림 18" descr="장치이(가) 표시된 사진&#10;&#10;자동 생성된 설명">
              <a:extLst>
                <a:ext uri="{FF2B5EF4-FFF2-40B4-BE49-F238E27FC236}">
                  <a16:creationId xmlns:a16="http://schemas.microsoft.com/office/drawing/2014/main" id="{DF304B3A-6B10-4976-A609-241965331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02BC240-B928-430A-AB4F-124A6673A995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6764A50-8AF3-466C-ADF8-8380AC4F71EB}"/>
              </a:ext>
            </a:extLst>
          </p:cNvPr>
          <p:cNvSpPr txBox="1"/>
          <p:nvPr/>
        </p:nvSpPr>
        <p:spPr>
          <a:xfrm rot="16200000">
            <a:off x="9650149" y="5367777"/>
            <a:ext cx="6449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24C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901B73-7F8B-491A-9A82-2CB76BBAE150}"/>
              </a:ext>
            </a:extLst>
          </p:cNvPr>
          <p:cNvSpPr txBox="1"/>
          <p:nvPr/>
        </p:nvSpPr>
        <p:spPr>
          <a:xfrm rot="16200000">
            <a:off x="10326285" y="5050884"/>
            <a:ext cx="8845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3840C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08EFBB-A74F-44FA-9FCA-ED173B407BAD}"/>
              </a:ext>
            </a:extLst>
          </p:cNvPr>
          <p:cNvSpPr txBox="1"/>
          <p:nvPr/>
        </p:nvSpPr>
        <p:spPr>
          <a:xfrm rot="16200000">
            <a:off x="7929884" y="5599239"/>
            <a:ext cx="8845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A526B79-FB93-4CCD-9260-779732A845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568"/>
          <a:stretch/>
        </p:blipFill>
        <p:spPr>
          <a:xfrm>
            <a:off x="6179418" y="3212556"/>
            <a:ext cx="5723109" cy="3512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47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16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03378" y="944914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First integration platform of RISC-V + NVDLA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NVDLA provides good acceleration performance, especially considering its low power consumption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Larger cache block size and/or hardware prefetcher is desirable for performance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Impact of shared memory interference between CPU and NVDLA is significant</a:t>
            </a: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E39FF19-6825-455F-8280-810A8F4F5240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9" name="그림 18" descr="장치이(가) 표시된 사진&#10;&#10;자동 생성된 설명">
              <a:extLst>
                <a:ext uri="{FF2B5EF4-FFF2-40B4-BE49-F238E27FC236}">
                  <a16:creationId xmlns:a16="http://schemas.microsoft.com/office/drawing/2014/main" id="{DF304B3A-6B10-4976-A609-241965331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02BC240-B928-430A-AB4F-124A6673A995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6764A50-8AF3-466C-ADF8-8380AC4F71EB}"/>
              </a:ext>
            </a:extLst>
          </p:cNvPr>
          <p:cNvSpPr txBox="1"/>
          <p:nvPr/>
        </p:nvSpPr>
        <p:spPr>
          <a:xfrm rot="16200000">
            <a:off x="9650149" y="5367777"/>
            <a:ext cx="6449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24C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901B73-7F8B-491A-9A82-2CB76BBAE150}"/>
              </a:ext>
            </a:extLst>
          </p:cNvPr>
          <p:cNvSpPr txBox="1"/>
          <p:nvPr/>
        </p:nvSpPr>
        <p:spPr>
          <a:xfrm rot="16200000">
            <a:off x="10326285" y="5050884"/>
            <a:ext cx="8845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3840C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08EFBB-A74F-44FA-9FCA-ED173B407BAD}"/>
              </a:ext>
            </a:extLst>
          </p:cNvPr>
          <p:cNvSpPr txBox="1"/>
          <p:nvPr/>
        </p:nvSpPr>
        <p:spPr>
          <a:xfrm rot="16200000">
            <a:off x="7929884" y="5599239"/>
            <a:ext cx="8845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4C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6F27CF6-9D59-40BA-B2EF-E3C850C973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831" y="2781955"/>
            <a:ext cx="5800356" cy="386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243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617A9-8A1A-4643-94D9-DC71CD379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en-US" altLang="ko-KR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95764F0-5D07-499B-B4BE-0D0D908785EF}"/>
              </a:ext>
            </a:extLst>
          </p:cNvPr>
          <p:cNvGrpSpPr/>
          <p:nvPr/>
        </p:nvGrpSpPr>
        <p:grpSpPr>
          <a:xfrm>
            <a:off x="9427787" y="6596390"/>
            <a:ext cx="2789967" cy="261610"/>
            <a:chOff x="4051055" y="6048696"/>
            <a:chExt cx="5666024" cy="511388"/>
          </a:xfrm>
        </p:grpSpPr>
        <p:pic>
          <p:nvPicPr>
            <p:cNvPr id="10" name="그림 9" descr="장치이(가) 표시된 사진&#10;&#10;자동 생성된 설명">
              <a:extLst>
                <a:ext uri="{FF2B5EF4-FFF2-40B4-BE49-F238E27FC236}">
                  <a16:creationId xmlns:a16="http://schemas.microsoft.com/office/drawing/2014/main" id="{0FCB44B6-9715-428B-A28E-56A32934A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E1E6556-71FF-4442-89BC-2B7E518609EF}"/>
                </a:ext>
              </a:extLst>
            </p:cNvPr>
            <p:cNvSpPr/>
            <p:nvPr/>
          </p:nvSpPr>
          <p:spPr>
            <a:xfrm>
              <a:off x="4318858" y="6048696"/>
              <a:ext cx="5398221" cy="51138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10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</a:t>
              </a:r>
              <a:r>
                <a:rPr lang="en-US" altLang="ko-KR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Study #2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99807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617A9-8A1A-4643-94D9-DC71CD379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>
                <a:latin typeface="Arial" panose="020B0604020202020204" pitchFamily="34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Contents of presentation</a:t>
            </a:r>
            <a:endParaRPr lang="ko-KR" altLang="en-US" sz="4000" dirty="0">
              <a:latin typeface="Arial" panose="020B0604020202020204" pitchFamily="34" charset="0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45D19A8-1A13-4DFA-A9DA-D2080E58C761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112750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latin typeface="Arial" panose="020B0604020202020204" pitchFamily="34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Introduction and Background</a:t>
            </a:r>
          </a:p>
          <a:p>
            <a:pPr lvl="1">
              <a:buFontTx/>
              <a:buChar char="-"/>
            </a:pPr>
            <a:r>
              <a:rPr lang="en-US" altLang="ko-KR" sz="1800" dirty="0">
                <a:latin typeface="Arial" panose="020B0604020202020204" pitchFamily="34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Motivation, Background knowledge</a:t>
            </a:r>
          </a:p>
          <a:p>
            <a:pPr lvl="1">
              <a:buFontTx/>
              <a:buChar char="-"/>
            </a:pPr>
            <a:endParaRPr lang="en-US" altLang="ko-KR" sz="1800" dirty="0">
              <a:latin typeface="Arial" panose="020B0604020202020204" pitchFamily="34" charset="0"/>
              <a:ea typeface="나눔스퀘어 ExtraBold" panose="020B0600000101010101" pitchFamily="50" charset="-127"/>
              <a:cs typeface="Arial" panose="020B0604020202020204" pitchFamily="34" charset="0"/>
            </a:endParaRPr>
          </a:p>
          <a:p>
            <a:r>
              <a:rPr lang="en-US" altLang="ko-KR" b="1" dirty="0">
                <a:latin typeface="Arial" panose="020B0604020202020204" pitchFamily="34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Key contribution: LLC + Memory Model</a:t>
            </a:r>
          </a:p>
          <a:p>
            <a:pPr lvl="1">
              <a:buFontTx/>
              <a:buChar char="-"/>
            </a:pPr>
            <a:r>
              <a:rPr lang="en-US" altLang="ko-KR" sz="1800" dirty="0">
                <a:latin typeface="Arial" panose="020B0604020202020204" pitchFamily="34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System-on-Chip (SoC) architecture</a:t>
            </a:r>
          </a:p>
          <a:p>
            <a:pPr lvl="1">
              <a:buFontTx/>
              <a:buChar char="-"/>
            </a:pPr>
            <a:r>
              <a:rPr lang="en-US" altLang="ko-KR" sz="1800" dirty="0">
                <a:latin typeface="Arial" panose="020B0604020202020204" pitchFamily="34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Memory configuration for optimized computing performance</a:t>
            </a:r>
          </a:p>
          <a:p>
            <a:pPr lvl="1">
              <a:buFontTx/>
              <a:buChar char="-"/>
            </a:pPr>
            <a:endParaRPr lang="en-US" altLang="ko-KR" sz="1800" dirty="0">
              <a:latin typeface="Arial" panose="020B0604020202020204" pitchFamily="34" charset="0"/>
              <a:ea typeface="나눔스퀘어 ExtraBold" panose="020B0600000101010101" pitchFamily="50" charset="-127"/>
              <a:cs typeface="Arial" panose="020B0604020202020204" pitchFamily="34" charset="0"/>
            </a:endParaRPr>
          </a:p>
          <a:p>
            <a:r>
              <a:rPr lang="en-US" altLang="ko-KR" b="1" dirty="0">
                <a:latin typeface="Arial" panose="020B0604020202020204" pitchFamily="34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Performance</a:t>
            </a:r>
          </a:p>
          <a:p>
            <a:pPr lvl="1">
              <a:buFontTx/>
              <a:buChar char="-"/>
            </a:pPr>
            <a:endParaRPr lang="en-US" altLang="ko-KR" sz="1800" dirty="0">
              <a:latin typeface="Arial" panose="020B0604020202020204" pitchFamily="34" charset="0"/>
              <a:ea typeface="나눔스퀘어 ExtraBold" panose="020B0600000101010101" pitchFamily="50" charset="-127"/>
              <a:cs typeface="Arial" panose="020B0604020202020204" pitchFamily="34" charset="0"/>
            </a:endParaRPr>
          </a:p>
          <a:p>
            <a:r>
              <a:rPr lang="en-US" altLang="ko-KR" b="1" dirty="0">
                <a:latin typeface="Arial" panose="020B0604020202020204" pitchFamily="34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Conclusion and Discussion</a:t>
            </a:r>
          </a:p>
          <a:p>
            <a:pPr lvl="1">
              <a:buFontTx/>
              <a:buChar char="-"/>
            </a:pPr>
            <a:endParaRPr lang="en-US" altLang="ko-KR" sz="1800" dirty="0">
              <a:latin typeface="Arial" panose="020B0604020202020204" pitchFamily="34" charset="0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AB54891-31E3-46D5-A3EF-D3F39646DC86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9" name="그림 8" descr="장치이(가) 표시된 사진&#10;&#10;자동 생성된 설명">
              <a:extLst>
                <a:ext uri="{FF2B5EF4-FFF2-40B4-BE49-F238E27FC236}">
                  <a16:creationId xmlns:a16="http://schemas.microsoft.com/office/drawing/2014/main" id="{582045BB-9491-4D30-B231-6B8263D50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FFCF3F4-2221-4729-A8C7-24574439F369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584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Now is the era of NPU #1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3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pic>
        <p:nvPicPr>
          <p:cNvPr id="1030" name="Picture 6" descr="SKT 등 산학연 컨소시엄 AI반도체 시장 선점 첫발">
            <a:extLst>
              <a:ext uri="{FF2B5EF4-FFF2-40B4-BE49-F238E27FC236}">
                <a16:creationId xmlns:a16="http://schemas.microsoft.com/office/drawing/2014/main" id="{963110D5-9663-4DEE-B191-8354639D42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891" y="2384720"/>
            <a:ext cx="4750735" cy="3791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for post">
            <a:extLst>
              <a:ext uri="{FF2B5EF4-FFF2-40B4-BE49-F238E27FC236}">
                <a16:creationId xmlns:a16="http://schemas.microsoft.com/office/drawing/2014/main" id="{ADEC8346-DB45-4184-9FF2-C69A6E50D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471" y="2388464"/>
            <a:ext cx="5517914" cy="378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15EB4BF-45A9-4720-8828-C86D601A75A5}"/>
              </a:ext>
            </a:extLst>
          </p:cNvPr>
          <p:cNvSpPr/>
          <p:nvPr/>
        </p:nvSpPr>
        <p:spPr>
          <a:xfrm>
            <a:off x="6642100" y="2735898"/>
            <a:ext cx="841375" cy="2535237"/>
          </a:xfrm>
          <a:prstGeom prst="rect">
            <a:avLst/>
          </a:prstGeom>
          <a:noFill/>
          <a:ln w="127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C23D19F-A252-48B9-9CDD-44F694DF7772}"/>
              </a:ext>
            </a:extLst>
          </p:cNvPr>
          <p:cNvSpPr/>
          <p:nvPr/>
        </p:nvSpPr>
        <p:spPr>
          <a:xfrm>
            <a:off x="5728307" y="2735897"/>
            <a:ext cx="841375" cy="3239030"/>
          </a:xfrm>
          <a:prstGeom prst="rect">
            <a:avLst/>
          </a:prstGeom>
          <a:noFill/>
          <a:ln w="127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EFFB1CFA-B36F-49D4-98BC-3373F0335F9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Neural Processing Unit (NPU)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Dedicated accelerator for inference/training neural network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Three mainstreams (ASIC/FPGA, PIM, Neuromorphic)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F1ACE93-4CBA-4E83-92E7-AF78C0BCE72B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4" name="그림 13" descr="장치이(가) 표시된 사진&#10;&#10;자동 생성된 설명">
              <a:extLst>
                <a:ext uri="{FF2B5EF4-FFF2-40B4-BE49-F238E27FC236}">
                  <a16:creationId xmlns:a16="http://schemas.microsoft.com/office/drawing/2014/main" id="{B217634A-07A4-4A28-84C5-D26905055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8E3C95C-F8C2-44DF-970A-04F8503CBD11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8536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Now is the era of NPU #2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4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NPU in various place in our lives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Self-driving car: TESLA (FSD</a:t>
            </a:r>
            <a:r>
              <a:rPr lang="ko-KR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Chip)</a:t>
            </a:r>
            <a:r>
              <a:rPr lang="en-US" altLang="ko-KR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Home appliance: Samsung, LG (Robotic vacuum, TV, etc.)</a:t>
            </a:r>
            <a:r>
              <a:rPr lang="en-US" altLang="ko-KR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[2]</a:t>
            </a:r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Smartphone: AI assistance (Bixby,  SIRI), Signal</a:t>
            </a:r>
            <a:r>
              <a:rPr lang="ko-KR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processing</a:t>
            </a:r>
          </a:p>
        </p:txBody>
      </p:sp>
      <p:pic>
        <p:nvPicPr>
          <p:cNvPr id="2052" name="Picture 4" descr="FSD Chip - Tesla - WikiChip">
            <a:extLst>
              <a:ext uri="{FF2B5EF4-FFF2-40B4-BE49-F238E27FC236}">
                <a16:creationId xmlns:a16="http://schemas.microsoft.com/office/drawing/2014/main" id="{D26228DA-3CA7-40C3-B9B8-4E53E2712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131" y="2946339"/>
            <a:ext cx="5160131" cy="3225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omparison of Tesla's FSD system on chip HW3, to the Samsung Galaxy S20's  SoC. : teslainvestorsclub">
            <a:extLst>
              <a:ext uri="{FF2B5EF4-FFF2-40B4-BE49-F238E27FC236}">
                <a16:creationId xmlns:a16="http://schemas.microsoft.com/office/drawing/2014/main" id="{9917F0C8-0AD0-4A1E-A223-D04B4E801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158" y="2895539"/>
            <a:ext cx="4907280" cy="328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6A42726-FDD2-455B-8E0E-78F036814F95}"/>
              </a:ext>
            </a:extLst>
          </p:cNvPr>
          <p:cNvSpPr/>
          <p:nvPr/>
        </p:nvSpPr>
        <p:spPr>
          <a:xfrm>
            <a:off x="770159" y="6226128"/>
            <a:ext cx="490728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FSD Chip Block Diagram</a:t>
            </a:r>
            <a:endParaRPr lang="ko-KR" altLang="en-US" sz="1100" baseline="30000" dirty="0">
              <a:latin typeface="Arial" panose="020B0604020202020204" pitchFamily="34" charset="0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49A3104-AD96-43DB-BD79-5FA519402F9F}"/>
              </a:ext>
            </a:extLst>
          </p:cNvPr>
          <p:cNvSpPr/>
          <p:nvPr/>
        </p:nvSpPr>
        <p:spPr>
          <a:xfrm>
            <a:off x="6522131" y="6226128"/>
            <a:ext cx="490728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FSD Chip Die Photo</a:t>
            </a:r>
            <a:endParaRPr lang="ko-KR" altLang="en-US" sz="1100" baseline="30000" dirty="0">
              <a:latin typeface="Arial" panose="020B0604020202020204" pitchFamily="34" charset="0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BC89E30-5718-41CF-8FA1-1EF958957F70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7" name="그림 16" descr="장치이(가) 표시된 사진&#10;&#10;자동 생성된 설명">
              <a:extLst>
                <a:ext uri="{FF2B5EF4-FFF2-40B4-BE49-F238E27FC236}">
                  <a16:creationId xmlns:a16="http://schemas.microsoft.com/office/drawing/2014/main" id="{3EFAB453-E994-496A-A056-E5DD2E416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07A1E40-4C6D-4D22-8B82-0AF2DC2113FA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6050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Motivation of paper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5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Useful platform for research</a:t>
            </a:r>
          </a:p>
          <a:p>
            <a:pPr lvl="1"/>
            <a:r>
              <a:rPr lang="en-US" altLang="ko-KR" sz="1800" b="1" dirty="0">
                <a:latin typeface="Arial" panose="020B0604020202020204" pitchFamily="34" charset="0"/>
                <a:cs typeface="Arial" panose="020B0604020202020204" pitchFamily="34" charset="0"/>
              </a:rPr>
              <a:t>SoC platform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: integration of NVDLA and MCU (RISC-V)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Limitation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High cost of Field programmable gate array (</a:t>
            </a:r>
            <a:r>
              <a:rPr lang="en-US" altLang="ko-KR" sz="1800" b="1" dirty="0">
                <a:latin typeface="Arial" panose="020B0604020202020204" pitchFamily="34" charset="0"/>
                <a:cs typeface="Arial" panose="020B0604020202020204" pitchFamily="34" charset="0"/>
              </a:rPr>
              <a:t>FPGA)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 (about 7k cost)</a:t>
            </a:r>
          </a:p>
          <a:p>
            <a:pPr lvl="2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Opensource SoC platform not support an </a:t>
            </a:r>
            <a:r>
              <a:rPr lang="en-US" altLang="ko-KR" sz="1800" b="1" dirty="0">
                <a:latin typeface="Arial" panose="020B0604020202020204" pitchFamily="34" charset="0"/>
                <a:cs typeface="Arial" panose="020B0604020202020204" pitchFamily="34" charset="0"/>
              </a:rPr>
              <a:t>L2 cache 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(limited configuration)</a:t>
            </a:r>
          </a:p>
          <a:p>
            <a:pPr lvl="2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オープンソースMCUをつくってArduinoでプログラミングしてみよう！">
            <a:extLst>
              <a:ext uri="{FF2B5EF4-FFF2-40B4-BE49-F238E27FC236}">
                <a16:creationId xmlns:a16="http://schemas.microsoft.com/office/drawing/2014/main" id="{7936A8A8-0211-47FE-B7D6-F7E823D57F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490" y="3167562"/>
            <a:ext cx="4974590" cy="321216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estern Digital NAS Powered by SiFive Microsemi and RISC-V">
            <a:extLst>
              <a:ext uri="{FF2B5EF4-FFF2-40B4-BE49-F238E27FC236}">
                <a16:creationId xmlns:a16="http://schemas.microsoft.com/office/drawing/2014/main" id="{799A7826-14A9-4758-B96A-54D17DBEB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20" y="3218799"/>
            <a:ext cx="4720591" cy="310968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직선 연결선[R] 26">
            <a:extLst>
              <a:ext uri="{FF2B5EF4-FFF2-40B4-BE49-F238E27FC236}">
                <a16:creationId xmlns:a16="http://schemas.microsoft.com/office/drawing/2014/main" id="{9D1D323C-93ED-4C22-B28F-BE74ABBD7756}"/>
              </a:ext>
            </a:extLst>
          </p:cNvPr>
          <p:cNvCxnSpPr>
            <a:cxnSpLocks/>
          </p:cNvCxnSpPr>
          <p:nvPr/>
        </p:nvCxnSpPr>
        <p:spPr>
          <a:xfrm flipV="1">
            <a:off x="2786939" y="4658783"/>
            <a:ext cx="2003078" cy="1170517"/>
          </a:xfrm>
          <a:prstGeom prst="line">
            <a:avLst/>
          </a:prstGeom>
          <a:ln w="3810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26">
            <a:extLst>
              <a:ext uri="{FF2B5EF4-FFF2-40B4-BE49-F238E27FC236}">
                <a16:creationId xmlns:a16="http://schemas.microsoft.com/office/drawing/2014/main" id="{6553E49E-61E7-4326-A090-E1D39C2632D6}"/>
              </a:ext>
            </a:extLst>
          </p:cNvPr>
          <p:cNvCxnSpPr>
            <a:cxnSpLocks/>
          </p:cNvCxnSpPr>
          <p:nvPr/>
        </p:nvCxnSpPr>
        <p:spPr>
          <a:xfrm flipV="1">
            <a:off x="1942389" y="4333875"/>
            <a:ext cx="1843315" cy="894294"/>
          </a:xfrm>
          <a:prstGeom prst="line">
            <a:avLst/>
          </a:prstGeom>
          <a:ln w="3810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26">
            <a:extLst>
              <a:ext uri="{FF2B5EF4-FFF2-40B4-BE49-F238E27FC236}">
                <a16:creationId xmlns:a16="http://schemas.microsoft.com/office/drawing/2014/main" id="{8A9BE549-FE20-4B0A-AA91-64BF63ACECCC}"/>
              </a:ext>
            </a:extLst>
          </p:cNvPr>
          <p:cNvCxnSpPr>
            <a:cxnSpLocks/>
          </p:cNvCxnSpPr>
          <p:nvPr/>
        </p:nvCxnSpPr>
        <p:spPr>
          <a:xfrm>
            <a:off x="1972733" y="5244041"/>
            <a:ext cx="795867" cy="626944"/>
          </a:xfrm>
          <a:prstGeom prst="line">
            <a:avLst/>
          </a:prstGeom>
          <a:ln w="3810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[R] 26">
            <a:extLst>
              <a:ext uri="{FF2B5EF4-FFF2-40B4-BE49-F238E27FC236}">
                <a16:creationId xmlns:a16="http://schemas.microsoft.com/office/drawing/2014/main" id="{347F9CAA-1414-423B-AC93-9002663014CA}"/>
              </a:ext>
            </a:extLst>
          </p:cNvPr>
          <p:cNvCxnSpPr>
            <a:cxnSpLocks/>
          </p:cNvCxnSpPr>
          <p:nvPr/>
        </p:nvCxnSpPr>
        <p:spPr>
          <a:xfrm>
            <a:off x="3860800" y="4282151"/>
            <a:ext cx="907038" cy="414684"/>
          </a:xfrm>
          <a:prstGeom prst="line">
            <a:avLst/>
          </a:prstGeom>
          <a:ln w="3810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B69FBD1-2BED-4E87-BD9B-A0DC34831FD8}"/>
              </a:ext>
            </a:extLst>
          </p:cNvPr>
          <p:cNvCxnSpPr/>
          <p:nvPr/>
        </p:nvCxnSpPr>
        <p:spPr>
          <a:xfrm>
            <a:off x="7962900" y="2332567"/>
            <a:ext cx="537633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5C48F3C-B5FB-4F7D-B572-41D4AAE9C3A2}"/>
              </a:ext>
            </a:extLst>
          </p:cNvPr>
          <p:cNvSpPr txBox="1"/>
          <p:nvPr/>
        </p:nvSpPr>
        <p:spPr>
          <a:xfrm>
            <a:off x="8568267" y="2147901"/>
            <a:ext cx="1350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latin typeface="Arial" panose="020B0604020202020204" pitchFamily="34" charset="0"/>
                <a:cs typeface="Arial" panose="020B0604020202020204" pitchFamily="34" charset="0"/>
              </a:rPr>
              <a:t>FireSim</a:t>
            </a:r>
            <a:endParaRPr lang="ko-KR" altLang="en-US" b="1" dirty="0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F88D729-812E-4431-8E64-355ACA884FA0}"/>
              </a:ext>
            </a:extLst>
          </p:cNvPr>
          <p:cNvCxnSpPr/>
          <p:nvPr/>
        </p:nvCxnSpPr>
        <p:spPr>
          <a:xfrm>
            <a:off x="8534400" y="2657731"/>
            <a:ext cx="537633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FB15B46-3A43-4788-A8FD-4FE63375C9CB}"/>
              </a:ext>
            </a:extLst>
          </p:cNvPr>
          <p:cNvSpPr txBox="1"/>
          <p:nvPr/>
        </p:nvSpPr>
        <p:spPr>
          <a:xfrm>
            <a:off x="9139767" y="2473065"/>
            <a:ext cx="1350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latin typeface="Arial" panose="020B0604020202020204" pitchFamily="34" charset="0"/>
                <a:cs typeface="Arial" panose="020B0604020202020204" pitchFamily="34" charset="0"/>
              </a:rPr>
              <a:t>Chisel</a:t>
            </a:r>
            <a:endParaRPr lang="ko-KR" altLang="en-US" b="1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D4A2530-B214-4859-AEA4-0B0058A6210A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34" name="그림 33" descr="장치이(가) 표시된 사진&#10;&#10;자동 생성된 설명">
              <a:extLst>
                <a:ext uri="{FF2B5EF4-FFF2-40B4-BE49-F238E27FC236}">
                  <a16:creationId xmlns:a16="http://schemas.microsoft.com/office/drawing/2014/main" id="{3111335E-81B3-4484-A414-43761E963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FD59A65-24CD-4300-BDDD-D4B743DBF867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3848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SoC platform running on FireSim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6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DNN accelerator being incorporated into embedded system-on-chips (SoCs)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NVDLA (NVIDIA Deep Learning Accelerator) inside Xavier SoC platform</a:t>
            </a:r>
          </a:p>
          <a:p>
            <a:pPr lvl="1"/>
            <a:r>
              <a:rPr lang="en-US" altLang="ko-KR" sz="1800" dirty="0" err="1">
                <a:latin typeface="Arial" panose="020B0604020202020204" pitchFamily="34" charset="0"/>
                <a:cs typeface="Arial" panose="020B0604020202020204" pitchFamily="34" charset="0"/>
              </a:rPr>
              <a:t>SiFive’s</a:t>
            </a:r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 RISC-V SoC (Rocket Chip), Freedom U540 SoC platform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FireSim: FPGA-accelerated full-system simulator running Amazon cloud FPGAs</a:t>
            </a:r>
          </a:p>
          <a:p>
            <a:pPr lvl="1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B2B91D1-3E2C-9E42-861D-46DB9EE276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53" y="2828098"/>
            <a:ext cx="11380792" cy="264420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80A8A46-6AE3-2C4C-B87B-E0F942C949EE}"/>
              </a:ext>
            </a:extLst>
          </p:cNvPr>
          <p:cNvSpPr/>
          <p:nvPr/>
        </p:nvSpPr>
        <p:spPr>
          <a:xfrm>
            <a:off x="696315" y="5533781"/>
            <a:ext cx="107376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ore-KR" sz="2400" dirty="0">
                <a:latin typeface="Book Antiqua" panose="02040602050305030304" pitchFamily="18" charset="0"/>
                <a:ea typeface="Verdana" panose="020B0604030504040204" pitchFamily="34" charset="0"/>
                <a:cs typeface="Arial" panose="020B0604020202020204" pitchFamily="34" charset="0"/>
              </a:rPr>
              <a:t>We believe </a:t>
            </a:r>
            <a:r>
              <a:rPr lang="en" altLang="ko-Kore-KR" sz="2400" dirty="0" err="1">
                <a:latin typeface="Book Antiqua" panose="02040602050305030304" pitchFamily="18" charset="0"/>
                <a:ea typeface="Verdana" panose="020B0604030504040204" pitchFamily="34" charset="0"/>
                <a:cs typeface="Arial" panose="020B0604020202020204" pitchFamily="34" charset="0"/>
              </a:rPr>
              <a:t>SiFive’s</a:t>
            </a:r>
            <a:r>
              <a:rPr lang="en" altLang="ko-Kore-KR" sz="2400" dirty="0">
                <a:latin typeface="Book Antiqua" panose="02040602050305030304" pitchFamily="18" charset="0"/>
                <a:ea typeface="Verdana" panose="020B0604030504040204" pitchFamily="34" charset="0"/>
                <a:cs typeface="Arial" panose="020B0604020202020204" pitchFamily="34" charset="0"/>
              </a:rPr>
              <a:t> integration of NVDLA is especially a </a:t>
            </a:r>
            <a:r>
              <a:rPr lang="en" altLang="ko-Kore-KR" sz="2400" b="1" dirty="0">
                <a:latin typeface="Book Antiqua" panose="02040602050305030304" pitchFamily="18" charset="0"/>
                <a:ea typeface="Verdana" panose="020B0604030504040204" pitchFamily="34" charset="0"/>
                <a:cs typeface="Arial" panose="020B0604020202020204" pitchFamily="34" charset="0"/>
              </a:rPr>
              <a:t>useful platform for conducting research</a:t>
            </a:r>
            <a:r>
              <a:rPr lang="en" altLang="ko-Kore-KR" sz="2400" dirty="0">
                <a:latin typeface="Book Antiqua" panose="02040602050305030304" pitchFamily="18" charset="0"/>
                <a:ea typeface="Verdana" panose="020B0604030504040204" pitchFamily="34" charset="0"/>
                <a:cs typeface="Arial" panose="020B0604020202020204" pitchFamily="34" charset="0"/>
              </a:rPr>
              <a:t> thanks to its opensource nature.</a:t>
            </a:r>
            <a:endParaRPr lang="ko-Kore-KR" altLang="en-US" sz="2400" dirty="0">
              <a:latin typeface="Book Antiqua" panose="02040602050305030304" pitchFamily="18" charset="0"/>
              <a:cs typeface="Arial" panose="020B0604020202020204" pitchFamily="34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8478177-7B64-44A8-8F5A-DDBBCFA813F1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2" name="그림 11" descr="장치이(가) 표시된 사진&#10;&#10;자동 생성된 설명">
              <a:extLst>
                <a:ext uri="{FF2B5EF4-FFF2-40B4-BE49-F238E27FC236}">
                  <a16:creationId xmlns:a16="http://schemas.microsoft.com/office/drawing/2014/main" id="{D2BB200C-0502-442E-9BB9-963BE15FB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FC12566-F20D-480E-97C0-A4DC56AF50D5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4482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NVDLA (NVIDIA Deep Learning Accelerator)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7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Microarchitecture designed by NVIDIA for acceleration DNN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Specifically optimized for CNN (workloads deal with images and video)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Targeting edge devices, IoT application, and other lower-power inference designs</a:t>
            </a:r>
          </a:p>
          <a:p>
            <a:pPr lvl="1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NVIDIA Jetson AGX Xavier Part 1: Hardware | Electronic Design">
            <a:extLst>
              <a:ext uri="{FF2B5EF4-FFF2-40B4-BE49-F238E27FC236}">
                <a16:creationId xmlns:a16="http://schemas.microsoft.com/office/drawing/2014/main" id="{0A9CC292-F359-904A-BF4D-30256AE26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6898" y="2483295"/>
            <a:ext cx="4956922" cy="3748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NVDLA Deep Learning Inference Compiler is Now Open Source | NVIDIA  Developer Blog">
            <a:extLst>
              <a:ext uri="{FF2B5EF4-FFF2-40B4-BE49-F238E27FC236}">
                <a16:creationId xmlns:a16="http://schemas.microsoft.com/office/drawing/2014/main" id="{190F4492-9B51-9B40-AA10-6320D6505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80" y="2747282"/>
            <a:ext cx="4831351" cy="3029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4CEAD79-9AA1-7942-8A6D-C1C236C12A22}"/>
              </a:ext>
            </a:extLst>
          </p:cNvPr>
          <p:cNvSpPr/>
          <p:nvPr/>
        </p:nvSpPr>
        <p:spPr>
          <a:xfrm>
            <a:off x="6610073" y="2688803"/>
            <a:ext cx="2187724" cy="527546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8" name="꺾인 연결선[E] 7">
            <a:extLst>
              <a:ext uri="{FF2B5EF4-FFF2-40B4-BE49-F238E27FC236}">
                <a16:creationId xmlns:a16="http://schemas.microsoft.com/office/drawing/2014/main" id="{80176986-2407-AB4B-B047-E4B1308BF09A}"/>
              </a:ext>
            </a:extLst>
          </p:cNvPr>
          <p:cNvCxnSpPr>
            <a:cxnSpLocks/>
            <a:stCxn id="3" idx="1"/>
            <a:endCxn id="1032" idx="3"/>
          </p:cNvCxnSpPr>
          <p:nvPr/>
        </p:nvCxnSpPr>
        <p:spPr>
          <a:xfrm rot="10800000" flipV="1">
            <a:off x="5619531" y="2952576"/>
            <a:ext cx="990542" cy="1309324"/>
          </a:xfrm>
          <a:prstGeom prst="bentConnector3">
            <a:avLst>
              <a:gd name="adj1" fmla="val 50000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4842598-9089-452B-983B-888E03D715C6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3" name="그림 12" descr="장치이(가) 표시된 사진&#10;&#10;자동 생성된 설명">
              <a:extLst>
                <a:ext uri="{FF2B5EF4-FFF2-40B4-BE49-F238E27FC236}">
                  <a16:creationId xmlns:a16="http://schemas.microsoft.com/office/drawing/2014/main" id="{065B22F6-831A-423B-BC40-21283C072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1245946-0D18-42AB-9C50-004C30E3CAFD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08337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Rocket Chip (NVIDIA Deep Learning Accelerator)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8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Opensource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RISC architecture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Expandable instruction set architecture (ISA) for RISC processor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Inside SSD controller, 5G modem, IoT sensor, power-management IC (PMIC)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Implemented by chisel language</a:t>
            </a:r>
          </a:p>
          <a:p>
            <a:pPr lvl="1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AEA913E2-1C85-8A43-A084-4AF6B79093BC}"/>
              </a:ext>
            </a:extLst>
          </p:cNvPr>
          <p:cNvGrpSpPr/>
          <p:nvPr/>
        </p:nvGrpSpPr>
        <p:grpSpPr>
          <a:xfrm>
            <a:off x="1369966" y="2812264"/>
            <a:ext cx="4663112" cy="3497334"/>
            <a:chOff x="2570317" y="2483295"/>
            <a:chExt cx="4663112" cy="349733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34" name="Picture 10" descr="4 reasons to use RISC-V for aerospace and defense applications |  Electronics360">
              <a:extLst>
                <a:ext uri="{FF2B5EF4-FFF2-40B4-BE49-F238E27FC236}">
                  <a16:creationId xmlns:a16="http://schemas.microsoft.com/office/drawing/2014/main" id="{795807C3-FE35-634B-86FF-6618C50616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77" r="12477"/>
            <a:stretch/>
          </p:blipFill>
          <p:spPr bwMode="auto">
            <a:xfrm>
              <a:off x="2570317" y="2483295"/>
              <a:ext cx="4663112" cy="34973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8" name="직선 연결선[R] 17">
              <a:extLst>
                <a:ext uri="{FF2B5EF4-FFF2-40B4-BE49-F238E27FC236}">
                  <a16:creationId xmlns:a16="http://schemas.microsoft.com/office/drawing/2014/main" id="{2EAC2FBD-98F8-4C41-A48D-209F98B983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24329" y="3675658"/>
              <a:ext cx="742278" cy="896400"/>
            </a:xfrm>
            <a:prstGeom prst="line">
              <a:avLst/>
            </a:prstGeom>
            <a:ln w="38100"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[R] 26">
              <a:extLst>
                <a:ext uri="{FF2B5EF4-FFF2-40B4-BE49-F238E27FC236}">
                  <a16:creationId xmlns:a16="http://schemas.microsoft.com/office/drawing/2014/main" id="{D42FBABC-8DE2-4949-8430-54954C989A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6867" y="4167000"/>
              <a:ext cx="721559" cy="862200"/>
            </a:xfrm>
            <a:prstGeom prst="line">
              <a:avLst/>
            </a:prstGeom>
            <a:ln w="38100"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[R] 27">
              <a:extLst>
                <a:ext uri="{FF2B5EF4-FFF2-40B4-BE49-F238E27FC236}">
                  <a16:creationId xmlns:a16="http://schemas.microsoft.com/office/drawing/2014/main" id="{805AE49F-C441-F948-9A16-DB2FA63866A7}"/>
                </a:ext>
              </a:extLst>
            </p:cNvPr>
            <p:cNvCxnSpPr>
              <a:cxnSpLocks/>
            </p:cNvCxnSpPr>
            <p:nvPr/>
          </p:nvCxnSpPr>
          <p:spPr>
            <a:xfrm>
              <a:off x="4023360" y="3684566"/>
              <a:ext cx="750001" cy="448164"/>
            </a:xfrm>
            <a:prstGeom prst="line">
              <a:avLst/>
            </a:prstGeom>
            <a:ln w="38100"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C6C09F92-41DB-ED42-8C5B-E00B8116890B}"/>
                </a:ext>
              </a:extLst>
            </p:cNvPr>
            <p:cNvCxnSpPr>
              <a:cxnSpLocks/>
            </p:cNvCxnSpPr>
            <p:nvPr/>
          </p:nvCxnSpPr>
          <p:spPr>
            <a:xfrm>
              <a:off x="3281082" y="4580965"/>
              <a:ext cx="855785" cy="503265"/>
            </a:xfrm>
            <a:prstGeom prst="line">
              <a:avLst/>
            </a:prstGeom>
            <a:ln w="38100"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470F8227-9572-4ED7-8E1A-1003D185D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2436" y="2723852"/>
            <a:ext cx="4684164" cy="38735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4679DB44-2267-473D-BF6D-B5572C2AED5B}"/>
              </a:ext>
            </a:extLst>
          </p:cNvPr>
          <p:cNvGrpSpPr/>
          <p:nvPr/>
        </p:nvGrpSpPr>
        <p:grpSpPr>
          <a:xfrm>
            <a:off x="3421044" y="2682411"/>
            <a:ext cx="3213750" cy="2767204"/>
            <a:chOff x="3253832" y="3115975"/>
            <a:chExt cx="3124420" cy="2603743"/>
          </a:xfrm>
        </p:grpSpPr>
        <p:sp>
          <p:nvSpPr>
            <p:cNvPr id="8" name="원호 7">
              <a:extLst>
                <a:ext uri="{FF2B5EF4-FFF2-40B4-BE49-F238E27FC236}">
                  <a16:creationId xmlns:a16="http://schemas.microsoft.com/office/drawing/2014/main" id="{81D7112F-5B24-4766-ABC2-67492E642C85}"/>
                </a:ext>
              </a:extLst>
            </p:cNvPr>
            <p:cNvSpPr/>
            <p:nvPr/>
          </p:nvSpPr>
          <p:spPr>
            <a:xfrm rot="16502881">
              <a:off x="3514170" y="2855637"/>
              <a:ext cx="2603743" cy="3124420"/>
            </a:xfrm>
            <a:prstGeom prst="arc">
              <a:avLst>
                <a:gd name="adj1" fmla="val 14833456"/>
                <a:gd name="adj2" fmla="val 3539075"/>
              </a:avLst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2C187BCC-B75D-427D-AAB1-E3D0F60DC63C}"/>
                </a:ext>
              </a:extLst>
            </p:cNvPr>
            <p:cNvSpPr/>
            <p:nvPr/>
          </p:nvSpPr>
          <p:spPr>
            <a:xfrm rot="7899468">
              <a:off x="5982471" y="3633898"/>
              <a:ext cx="339099" cy="292327"/>
            </a:xfrm>
            <a:prstGeom prst="triangl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66A341D-4809-4ACB-B5E1-45ADE3B57B07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26" name="그림 25" descr="장치이(가) 표시된 사진&#10;&#10;자동 생성된 설명">
              <a:extLst>
                <a:ext uri="{FF2B5EF4-FFF2-40B4-BE49-F238E27FC236}">
                  <a16:creationId xmlns:a16="http://schemas.microsoft.com/office/drawing/2014/main" id="{3CC4699B-CC05-43DF-BEE5-58FBFABD28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AB53BE9C-14E4-4299-ADAD-7B46E7C2C6BB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8186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ACCD1-C7E4-4281-9A7D-63EEB59B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Chisel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슬라이드 번호 개체 틀 12">
            <a:extLst>
              <a:ext uri="{FF2B5EF4-FFF2-40B4-BE49-F238E27FC236}">
                <a16:creationId xmlns:a16="http://schemas.microsoft.com/office/drawing/2014/main" id="{335824D2-B694-41B8-A5DB-375DB231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7738"/>
            <a:ext cx="2743200" cy="365125"/>
          </a:xfrm>
        </p:spPr>
        <p:txBody>
          <a:bodyPr/>
          <a:lstStyle/>
          <a:p>
            <a:fld id="{13B4568E-EE61-41E1-B93B-C89C07255CA4}" type="slidenum">
              <a:rPr lang="ko-KR" altLang="en-US" smtClean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pPr/>
              <a:t>9</a:t>
            </a:fld>
            <a:endParaRPr lang="ko-KR" altLang="en-US"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F0DD57-06CB-4655-BD50-9ADA15C6DE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9349" y="908720"/>
            <a:ext cx="11713301" cy="56886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HW description language for advanced circuit generation and design reuse</a:t>
            </a:r>
          </a:p>
          <a:p>
            <a:pPr lvl="1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</a:rPr>
              <a:t>Productive Hardware description language (HDL)  </a:t>
            </a:r>
          </a:p>
          <a:p>
            <a:pPr lvl="2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Instance port mapping, Instance reuse</a:t>
            </a:r>
          </a:p>
          <a:p>
            <a:pPr lvl="2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Designer can design hardware architecture like high-level programming (Scala)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F6B6D1-B962-4C45-9833-66E5EEC83CBC}"/>
              </a:ext>
            </a:extLst>
          </p:cNvPr>
          <p:cNvSpPr txBox="1"/>
          <p:nvPr/>
        </p:nvSpPr>
        <p:spPr>
          <a:xfrm>
            <a:off x="586447" y="2674338"/>
            <a:ext cx="6586087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D1077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FirFilter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bitWidth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dirty="0" err="1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coeffs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: Seq[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])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100" b="0" dirty="0" err="1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io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IO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Bundle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ko-KR" sz="1100" b="0" dirty="0">
                <a:solidFill>
                  <a:srgbClr val="8D12B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8D12BA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bitWidth.W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out = </a:t>
            </a:r>
            <a:r>
              <a:rPr lang="en-US" altLang="ko-KR" sz="1100" b="0" dirty="0">
                <a:solidFill>
                  <a:srgbClr val="8D12BA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8D12BA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bitWidth.W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})</a:t>
            </a: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//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the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parallel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shift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register</a:t>
            </a:r>
            <a:endParaRPr lang="en-US" altLang="ko-KR" sz="1100" b="0" dirty="0">
              <a:solidFill>
                <a:srgbClr val="474747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100" b="0" dirty="0" err="1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zs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Reg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Vec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coeffs.length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dirty="0" err="1">
                <a:solidFill>
                  <a:srgbClr val="8D12BA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bitWidth.W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)))</a:t>
            </a: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100" b="0" dirty="0" err="1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zs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CC52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) :</a:t>
            </a:r>
            <a:r>
              <a:rPr lang="en-US" altLang="ko-KR" sz="1100" b="0" dirty="0">
                <a:solidFill>
                  <a:srgbClr val="4D4D4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io.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in</a:t>
            </a:r>
            <a:endParaRPr lang="en-US" altLang="ko-KR" sz="1100" b="0" dirty="0">
              <a:solidFill>
                <a:srgbClr val="474747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100" b="0" dirty="0">
                <a:solidFill>
                  <a:srgbClr val="05AD97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4D4D4D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CC52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until 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coeffs.length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 err="1">
                <a:solidFill>
                  <a:srgbClr val="8D12BA"/>
                </a:solidFill>
                <a:effectLst/>
                <a:latin typeface="Consolas" panose="020B0609020204030204" pitchFamily="49" charset="0"/>
              </a:rPr>
              <a:t>zs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) := </a:t>
            </a:r>
            <a:r>
              <a:rPr lang="en-US" altLang="ko-KR" sz="1100" b="0" dirty="0" err="1">
                <a:solidFill>
                  <a:srgbClr val="8D12BA"/>
                </a:solidFill>
                <a:effectLst/>
                <a:latin typeface="Consolas" panose="020B0609020204030204" pitchFamily="49" charset="0"/>
              </a:rPr>
              <a:t>zs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(i</a:t>
            </a:r>
            <a:r>
              <a:rPr lang="en-US" altLang="ko-KR" sz="1100" b="0" dirty="0">
                <a:solidFill>
                  <a:srgbClr val="4D4D4D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100" b="0" dirty="0">
                <a:solidFill>
                  <a:srgbClr val="CC52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100" b="0" dirty="0">
                <a:solidFill>
                  <a:srgbClr val="4D4D4D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Do the multiplies</a:t>
            </a: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products = 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VecInit.</a:t>
            </a:r>
            <a:r>
              <a:rPr lang="en-US" altLang="ko-KR" sz="1100" b="0" dirty="0" err="1">
                <a:solidFill>
                  <a:srgbClr val="8D12BA"/>
                </a:solidFill>
                <a:effectLst/>
                <a:latin typeface="Consolas" panose="020B0609020204030204" pitchFamily="49" charset="0"/>
              </a:rPr>
              <a:t>tabulate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coeffs.length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)(</a:t>
            </a:r>
            <a:r>
              <a:rPr lang="en-US" altLang="ko-KR" sz="1100" b="0" dirty="0" err="1">
                <a:solidFill>
                  <a:srgbClr val="E0452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4D4D4D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8D12BA"/>
                </a:solidFill>
                <a:effectLst/>
                <a:latin typeface="Consolas" panose="020B0609020204030204" pitchFamily="49" charset="0"/>
              </a:rPr>
              <a:t>zs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altLang="ko-KR" sz="1100" b="0" dirty="0">
                <a:solidFill>
                  <a:srgbClr val="4D4D4D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8D12BA"/>
                </a:solidFill>
                <a:effectLst/>
                <a:latin typeface="Consolas" panose="020B0609020204030204" pitchFamily="49" charset="0"/>
              </a:rPr>
              <a:t>coeffs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b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100" b="0" dirty="0">
                <a:solidFill>
                  <a:srgbClr val="4D4D4D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Sum up the products</a:t>
            </a: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io.out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:= </a:t>
            </a:r>
            <a:r>
              <a:rPr lang="en-US" altLang="ko-KR" sz="1100" b="0" dirty="0" err="1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products.</a:t>
            </a:r>
            <a:r>
              <a:rPr lang="en-US" altLang="ko-KR" sz="1100" b="0" dirty="0" err="1">
                <a:solidFill>
                  <a:srgbClr val="8D12BA"/>
                </a:solidFill>
                <a:effectLst/>
                <a:latin typeface="Consolas" panose="020B0609020204030204" pitchFamily="49" charset="0"/>
              </a:rPr>
              <a:t>reduce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(_ </a:t>
            </a:r>
            <a:r>
              <a:rPr lang="en-US" altLang="ko-KR" sz="1100" b="0" dirty="0">
                <a:solidFill>
                  <a:srgbClr val="4D4D4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 _)</a:t>
            </a:r>
          </a:p>
          <a:p>
            <a:r>
              <a:rPr lang="en-US" altLang="ko-KR" sz="1100" b="0" dirty="0">
                <a:solidFill>
                  <a:srgbClr val="474747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350C79B-73EB-49A1-BA84-30F772A60C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64" r="4356" b="2788"/>
          <a:stretch/>
        </p:blipFill>
        <p:spPr>
          <a:xfrm>
            <a:off x="6230621" y="4428733"/>
            <a:ext cx="5321300" cy="2059005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5A85F621-87D3-495C-B3B1-185A9B65690A}"/>
              </a:ext>
            </a:extLst>
          </p:cNvPr>
          <p:cNvGrpSpPr/>
          <p:nvPr/>
        </p:nvGrpSpPr>
        <p:grpSpPr>
          <a:xfrm>
            <a:off x="40195" y="6633546"/>
            <a:ext cx="2163245" cy="200055"/>
            <a:chOff x="4051055" y="6083989"/>
            <a:chExt cx="4750515" cy="439324"/>
          </a:xfrm>
        </p:grpSpPr>
        <p:pic>
          <p:nvPicPr>
            <p:cNvPr id="17" name="그림 16" descr="장치이(가) 표시된 사진&#10;&#10;자동 생성된 설명">
              <a:extLst>
                <a:ext uri="{FF2B5EF4-FFF2-40B4-BE49-F238E27FC236}">
                  <a16:creationId xmlns:a16="http://schemas.microsoft.com/office/drawing/2014/main" id="{6CD13843-E74E-4CBB-A058-F613C37EF0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055" y="6123001"/>
              <a:ext cx="361300" cy="361300"/>
            </a:xfrm>
            <a:prstGeom prst="rect">
              <a:avLst/>
            </a:prstGeom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CF74AE8-84B8-4516-8620-B2C1CDC6F829}"/>
                </a:ext>
              </a:extLst>
            </p:cNvPr>
            <p:cNvSpPr/>
            <p:nvPr/>
          </p:nvSpPr>
          <p:spPr>
            <a:xfrm>
              <a:off x="4347794" y="6083989"/>
              <a:ext cx="4453776" cy="4393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latin typeface="Arial" panose="020B0604020202020204" pitchFamily="34" charset="0"/>
                  <a:ea typeface="나눔스퀘어 ExtraBold" panose="020B0600000101010101" pitchFamily="50" charset="-127"/>
                  <a:cs typeface="Arial" panose="020B0604020202020204" pitchFamily="34" charset="0"/>
                </a:rPr>
                <a:t>Neural Network Acceleration Study Season #3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9714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6948</TotalTime>
  <Words>1307</Words>
  <Application>Microsoft Office PowerPoint</Application>
  <PresentationFormat>와이드스크린</PresentationFormat>
  <Paragraphs>201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나눔스퀘어 ExtraBold</vt:lpstr>
      <vt:lpstr>맑은 고딕</vt:lpstr>
      <vt:lpstr>Arial</vt:lpstr>
      <vt:lpstr>Book Antiqua</vt:lpstr>
      <vt:lpstr>Consolas</vt:lpstr>
      <vt:lpstr>Wingdings</vt:lpstr>
      <vt:lpstr>Office 테마</vt:lpstr>
      <vt:lpstr>Integrating NVIDIA Deep Learning Accelerator (NVDLA) with RISC-V SoC on FireSim</vt:lpstr>
      <vt:lpstr>Contents of presentation</vt:lpstr>
      <vt:lpstr>Now is the era of NPU #1</vt:lpstr>
      <vt:lpstr>Now is the era of NPU #2</vt:lpstr>
      <vt:lpstr>Motivation of paper</vt:lpstr>
      <vt:lpstr>SoC platform running on FireSim</vt:lpstr>
      <vt:lpstr>NVDLA (NVIDIA Deep Learning Accelerator)</vt:lpstr>
      <vt:lpstr>Rocket Chip (NVIDIA Deep Learning Accelerator)</vt:lpstr>
      <vt:lpstr>Chisel</vt:lpstr>
      <vt:lpstr>FireSim</vt:lpstr>
      <vt:lpstr>Key contribution: NVDLA integration</vt:lpstr>
      <vt:lpstr>Performance Analysis #1</vt:lpstr>
      <vt:lpstr>Performance Analysis #2</vt:lpstr>
      <vt:lpstr>Performance Analysis #3</vt:lpstr>
      <vt:lpstr>Performance Analysis #4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Constant.Park</dc:creator>
  <cp:lastModifiedBy>po092000@outlook.kr</cp:lastModifiedBy>
  <cp:revision>601</cp:revision>
  <dcterms:created xsi:type="dcterms:W3CDTF">2018-12-07T05:28:08Z</dcterms:created>
  <dcterms:modified xsi:type="dcterms:W3CDTF">2020-09-23T04:57:50Z</dcterms:modified>
</cp:coreProperties>
</file>

<file path=docProps/thumbnail.jpeg>
</file>